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7"/>
  </p:notesMasterIdLst>
  <p:sldIdLst>
    <p:sldId id="256" r:id="rId2"/>
    <p:sldId id="257" r:id="rId3"/>
    <p:sldId id="268" r:id="rId4"/>
    <p:sldId id="260" r:id="rId5"/>
    <p:sldId id="258" r:id="rId6"/>
    <p:sldId id="259" r:id="rId7"/>
    <p:sldId id="270" r:id="rId8"/>
    <p:sldId id="269" r:id="rId9"/>
    <p:sldId id="271" r:id="rId10"/>
    <p:sldId id="261" r:id="rId11"/>
    <p:sldId id="262" r:id="rId12"/>
    <p:sldId id="263" r:id="rId13"/>
    <p:sldId id="265" r:id="rId14"/>
    <p:sldId id="267"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10591B-C17C-4270-AB11-40E7E76CEF02}">
          <p14:sldIdLst>
            <p14:sldId id="256"/>
            <p14:sldId id="257"/>
            <p14:sldId id="268"/>
            <p14:sldId id="260"/>
            <p14:sldId id="258"/>
            <p14:sldId id="259"/>
            <p14:sldId id="270"/>
            <p14:sldId id="269"/>
            <p14:sldId id="271"/>
            <p14:sldId id="261"/>
            <p14:sldId id="262"/>
            <p14:sldId id="263"/>
            <p14:sldId id="265"/>
            <p14:sldId id="26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67" d="100"/>
          <a:sy n="67" d="100"/>
        </p:scale>
        <p:origin x="4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5161B-1E01-47A4-95C6-D1A124EE5C73}"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1310D-D896-4893-BD1D-5548038CF049}" type="slidenum">
              <a:rPr lang="en-US" smtClean="0"/>
              <a:t>‹#›</a:t>
            </a:fld>
            <a:endParaRPr lang="en-US"/>
          </a:p>
        </p:txBody>
      </p:sp>
    </p:spTree>
    <p:extLst>
      <p:ext uri="{BB962C8B-B14F-4D97-AF65-F5344CB8AC3E}">
        <p14:creationId xmlns:p14="http://schemas.microsoft.com/office/powerpoint/2010/main" val="3567732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045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8196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89201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985348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555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22051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63739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30370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4938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354383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12/10/2021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390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12/10/2021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331334979"/>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Hdu9VvZYtWQrxZhjS39JovdiK2iOrwI7/view?usp=shar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9.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9.xml"/><Relationship Id="rId5" Type="http://schemas.openxmlformats.org/officeDocument/2006/relationships/image" Target="../media/image27.JP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F734E-8EB7-43E3-8D45-CB4F65D48056}"/>
              </a:ext>
            </a:extLst>
          </p:cNvPr>
          <p:cNvSpPr>
            <a:spLocks noGrp="1"/>
          </p:cNvSpPr>
          <p:nvPr>
            <p:ph type="ctrTitle"/>
          </p:nvPr>
        </p:nvSpPr>
        <p:spPr>
          <a:xfrm>
            <a:off x="4968049" y="2601846"/>
            <a:ext cx="6119131" cy="827154"/>
          </a:xfrm>
        </p:spPr>
        <p:txBody>
          <a:bodyPr>
            <a:normAutofit/>
          </a:bodyPr>
          <a:lstStyle/>
          <a:p>
            <a:r>
              <a:rPr lang="en-US" sz="3600" dirty="0"/>
              <a:t>Handicap Helper</a:t>
            </a:r>
          </a:p>
        </p:txBody>
      </p:sp>
      <p:sp>
        <p:nvSpPr>
          <p:cNvPr id="3" name="Subtitle 2">
            <a:extLst>
              <a:ext uri="{FF2B5EF4-FFF2-40B4-BE49-F238E27FC236}">
                <a16:creationId xmlns:a16="http://schemas.microsoft.com/office/drawing/2014/main" id="{391C88A3-0906-4619-ACF4-337174825845}"/>
              </a:ext>
            </a:extLst>
          </p:cNvPr>
          <p:cNvSpPr>
            <a:spLocks noGrp="1"/>
          </p:cNvSpPr>
          <p:nvPr>
            <p:ph type="subTitle" idx="1"/>
          </p:nvPr>
        </p:nvSpPr>
        <p:spPr>
          <a:xfrm>
            <a:off x="4980779" y="4113212"/>
            <a:ext cx="6125372" cy="2142113"/>
          </a:xfrm>
        </p:spPr>
        <p:txBody>
          <a:bodyPr>
            <a:normAutofit fontScale="92500"/>
          </a:bodyPr>
          <a:lstStyle/>
          <a:p>
            <a:r>
              <a:rPr lang="en-US" dirty="0"/>
              <a:t>Department of Electrical and Computer Engineering</a:t>
            </a:r>
          </a:p>
          <a:p>
            <a:r>
              <a:rPr lang="en-US" dirty="0"/>
              <a:t>Instructor: Ming Zhu</a:t>
            </a:r>
          </a:p>
          <a:p>
            <a:r>
              <a:rPr lang="en-US" dirty="0"/>
              <a:t>Anthony Torres, Gabriel </a:t>
            </a:r>
            <a:r>
              <a:rPr lang="en-US" dirty="0" err="1"/>
              <a:t>Gabonia</a:t>
            </a:r>
            <a:r>
              <a:rPr lang="en-US" dirty="0"/>
              <a:t>, Nathan Pina</a:t>
            </a:r>
          </a:p>
        </p:txBody>
      </p:sp>
      <p:pic>
        <p:nvPicPr>
          <p:cNvPr id="16" name="Picture 3" descr="A side view of an abstract white and grey weave in sphere form side view">
            <a:extLst>
              <a:ext uri="{FF2B5EF4-FFF2-40B4-BE49-F238E27FC236}">
                <a16:creationId xmlns:a16="http://schemas.microsoft.com/office/drawing/2014/main" id="{0EBEB5FD-0187-4008-866E-C99B7B8FC0AA}"/>
              </a:ext>
            </a:extLst>
          </p:cNvPr>
          <p:cNvPicPr>
            <a:picLocks noChangeAspect="1"/>
          </p:cNvPicPr>
          <p:nvPr/>
        </p:nvPicPr>
        <p:blipFill rotWithShape="1">
          <a:blip r:embed="rId2"/>
          <a:srcRect l="60103" r="1021" b="1"/>
          <a:stretch/>
        </p:blipFill>
        <p:spPr>
          <a:xfrm>
            <a:off x="20" y="10"/>
            <a:ext cx="3863955" cy="6857989"/>
          </a:xfrm>
          <a:prstGeom prst="rect">
            <a:avLst/>
          </a:prstGeom>
        </p:spPr>
      </p:pic>
      <p:cxnSp>
        <p:nvCxnSpPr>
          <p:cNvPr id="17"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Logo, company name&#10;&#10;Description automatically generated">
            <a:extLst>
              <a:ext uri="{FF2B5EF4-FFF2-40B4-BE49-F238E27FC236}">
                <a16:creationId xmlns:a16="http://schemas.microsoft.com/office/drawing/2014/main" id="{FF49B1F5-0ED0-460D-9481-CF6F7C2BF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4979"/>
            <a:ext cx="3863955" cy="1918824"/>
          </a:xfrm>
          <a:prstGeom prst="rect">
            <a:avLst/>
          </a:prstGeom>
        </p:spPr>
      </p:pic>
    </p:spTree>
    <p:extLst>
      <p:ext uri="{BB962C8B-B14F-4D97-AF65-F5344CB8AC3E}">
        <p14:creationId xmlns:p14="http://schemas.microsoft.com/office/powerpoint/2010/main" val="1044534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49A0-C377-4823-9CE9-86860D8105D0}"/>
              </a:ext>
            </a:extLst>
          </p:cNvPr>
          <p:cNvSpPr>
            <a:spLocks noGrp="1"/>
          </p:cNvSpPr>
          <p:nvPr>
            <p:ph type="title"/>
          </p:nvPr>
        </p:nvSpPr>
        <p:spPr/>
        <p:txBody>
          <a:bodyPr/>
          <a:lstStyle/>
          <a:p>
            <a:r>
              <a:rPr lang="en-US" dirty="0"/>
              <a:t>Schematics and design</a:t>
            </a:r>
          </a:p>
        </p:txBody>
      </p:sp>
      <p:pic>
        <p:nvPicPr>
          <p:cNvPr id="5" name="Picture 4">
            <a:extLst>
              <a:ext uri="{FF2B5EF4-FFF2-40B4-BE49-F238E27FC236}">
                <a16:creationId xmlns:a16="http://schemas.microsoft.com/office/drawing/2014/main" id="{F3B87C5B-AAC3-4574-8625-BA534C981977}"/>
              </a:ext>
            </a:extLst>
          </p:cNvPr>
          <p:cNvPicPr>
            <a:picLocks noChangeAspect="1"/>
          </p:cNvPicPr>
          <p:nvPr/>
        </p:nvPicPr>
        <p:blipFill>
          <a:blip r:embed="rId2"/>
          <a:stretch>
            <a:fillRect/>
          </a:stretch>
        </p:blipFill>
        <p:spPr>
          <a:xfrm>
            <a:off x="506405" y="2170183"/>
            <a:ext cx="5589595" cy="3676579"/>
          </a:xfrm>
          <a:prstGeom prst="rect">
            <a:avLst/>
          </a:prstGeom>
          <a:ln w="38100">
            <a:solidFill>
              <a:schemeClr val="bg1"/>
            </a:solidFill>
          </a:ln>
        </p:spPr>
      </p:pic>
      <p:sp>
        <p:nvSpPr>
          <p:cNvPr id="9" name="TextBox 8">
            <a:extLst>
              <a:ext uri="{FF2B5EF4-FFF2-40B4-BE49-F238E27FC236}">
                <a16:creationId xmlns:a16="http://schemas.microsoft.com/office/drawing/2014/main" id="{76CFC61F-ACFC-434A-A082-622A7229F6D0}"/>
              </a:ext>
            </a:extLst>
          </p:cNvPr>
          <p:cNvSpPr txBox="1"/>
          <p:nvPr/>
        </p:nvSpPr>
        <p:spPr>
          <a:xfrm>
            <a:off x="2035738" y="1738571"/>
            <a:ext cx="2530928" cy="369332"/>
          </a:xfrm>
          <a:prstGeom prst="rect">
            <a:avLst/>
          </a:prstGeom>
          <a:noFill/>
        </p:spPr>
        <p:txBody>
          <a:bodyPr wrap="square" rtlCol="0">
            <a:spAutoFit/>
          </a:bodyPr>
          <a:lstStyle/>
          <a:p>
            <a:r>
              <a:rPr lang="en-US" dirty="0"/>
              <a:t>System Block Diagram</a:t>
            </a:r>
          </a:p>
        </p:txBody>
      </p:sp>
      <p:sp>
        <p:nvSpPr>
          <p:cNvPr id="14" name="Content Placeholder 2">
            <a:extLst>
              <a:ext uri="{FF2B5EF4-FFF2-40B4-BE49-F238E27FC236}">
                <a16:creationId xmlns:a16="http://schemas.microsoft.com/office/drawing/2014/main" id="{F7F57D60-D9FE-41AF-8366-D0A021D1A892}"/>
              </a:ext>
            </a:extLst>
          </p:cNvPr>
          <p:cNvSpPr>
            <a:spLocks noGrp="1"/>
          </p:cNvSpPr>
          <p:nvPr>
            <p:ph idx="1"/>
          </p:nvPr>
        </p:nvSpPr>
        <p:spPr>
          <a:xfrm>
            <a:off x="7525552" y="1666875"/>
            <a:ext cx="3917950" cy="4832670"/>
          </a:xfrm>
        </p:spPr>
        <p:txBody>
          <a:bodyPr>
            <a:normAutofit fontScale="55000" lnSpcReduction="20000"/>
          </a:bodyPr>
          <a:lstStyle/>
          <a:p>
            <a:pPr marL="0" indent="0">
              <a:buNone/>
            </a:pPr>
            <a:r>
              <a:rPr lang="en-US" sz="2900" dirty="0"/>
              <a:t>The basic functionality of the Handicap Helper can be broken down into four different sections:</a:t>
            </a:r>
          </a:p>
          <a:p>
            <a:pPr marL="1177200" lvl="2" indent="-457200">
              <a:buFont typeface="+mj-lt"/>
              <a:buAutoNum type="arabicPeriod"/>
            </a:pPr>
            <a:r>
              <a:rPr lang="en-US" sz="2900" b="1" dirty="0"/>
              <a:t>Camera</a:t>
            </a:r>
            <a:r>
              <a:rPr lang="en-US" sz="2900" dirty="0"/>
              <a:t> based object detection</a:t>
            </a:r>
          </a:p>
          <a:p>
            <a:pPr marL="1177200" lvl="2" indent="-457200">
              <a:buFont typeface="+mj-lt"/>
              <a:buAutoNum type="arabicPeriod"/>
            </a:pPr>
            <a:r>
              <a:rPr lang="en-US" sz="2900" dirty="0"/>
              <a:t>Autonomous driving and object avoidance using </a:t>
            </a:r>
            <a:r>
              <a:rPr lang="en-US" sz="2900" b="1" dirty="0"/>
              <a:t>ultrasonic sensors</a:t>
            </a:r>
          </a:p>
          <a:p>
            <a:pPr marL="1177200" lvl="2" indent="-457200">
              <a:buFont typeface="+mj-lt"/>
              <a:buAutoNum type="arabicPeriod"/>
            </a:pPr>
            <a:r>
              <a:rPr lang="en-US" sz="2900" dirty="0"/>
              <a:t>Manual movement using </a:t>
            </a:r>
            <a:r>
              <a:rPr lang="en-US" sz="2900" b="1" dirty="0"/>
              <a:t>high torque DC hear motors</a:t>
            </a:r>
          </a:p>
          <a:p>
            <a:pPr marL="1177200" lvl="2" indent="-457200">
              <a:buFont typeface="+mj-lt"/>
              <a:buAutoNum type="arabicPeriod"/>
            </a:pPr>
            <a:r>
              <a:rPr lang="en-US" sz="2900" dirty="0"/>
              <a:t>Wheelchair retrieval using and </a:t>
            </a:r>
            <a:r>
              <a:rPr lang="en-US" sz="2900" b="1" dirty="0"/>
              <a:t>custom hook </a:t>
            </a:r>
            <a:r>
              <a:rPr lang="en-US" sz="2900" dirty="0"/>
              <a:t>and </a:t>
            </a:r>
            <a:r>
              <a:rPr lang="en-US" sz="2900" b="1" dirty="0"/>
              <a:t>servo motor </a:t>
            </a:r>
            <a:r>
              <a:rPr lang="en-US" sz="2900" dirty="0"/>
              <a:t>combo</a:t>
            </a:r>
          </a:p>
          <a:p>
            <a:pPr marL="0" indent="0">
              <a:buNone/>
            </a:pPr>
            <a:r>
              <a:rPr lang="en-US" sz="2900" dirty="0"/>
              <a:t>All components will be fed into our microcontroller and Raspberry Pi in addition to the user giving their own input using our custom GUI. </a:t>
            </a:r>
          </a:p>
          <a:p>
            <a:pPr marL="0" indent="0">
              <a:buNone/>
            </a:pPr>
            <a:endParaRPr lang="en-US" dirty="0"/>
          </a:p>
        </p:txBody>
      </p:sp>
    </p:spTree>
    <p:extLst>
      <p:ext uri="{BB962C8B-B14F-4D97-AF65-F5344CB8AC3E}">
        <p14:creationId xmlns:p14="http://schemas.microsoft.com/office/powerpoint/2010/main" val="2592904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B84A-1B81-402A-8E71-FF3D1DE21FAD}"/>
              </a:ext>
            </a:extLst>
          </p:cNvPr>
          <p:cNvSpPr>
            <a:spLocks noGrp="1"/>
          </p:cNvSpPr>
          <p:nvPr>
            <p:ph type="title"/>
          </p:nvPr>
        </p:nvSpPr>
        <p:spPr/>
        <p:txBody>
          <a:bodyPr/>
          <a:lstStyle/>
          <a:p>
            <a:r>
              <a:rPr lang="en-US" dirty="0"/>
              <a:t>Chassis Design</a:t>
            </a:r>
          </a:p>
        </p:txBody>
      </p:sp>
      <p:sp>
        <p:nvSpPr>
          <p:cNvPr id="3" name="Content Placeholder 2">
            <a:extLst>
              <a:ext uri="{FF2B5EF4-FFF2-40B4-BE49-F238E27FC236}">
                <a16:creationId xmlns:a16="http://schemas.microsoft.com/office/drawing/2014/main" id="{39263A8C-FFC5-45C0-9D06-A96B0955439B}"/>
              </a:ext>
            </a:extLst>
          </p:cNvPr>
          <p:cNvSpPr>
            <a:spLocks noGrp="1"/>
          </p:cNvSpPr>
          <p:nvPr>
            <p:ph idx="1"/>
          </p:nvPr>
        </p:nvSpPr>
        <p:spPr>
          <a:xfrm>
            <a:off x="756007" y="1697762"/>
            <a:ext cx="4610425" cy="4657678"/>
          </a:xfrm>
        </p:spPr>
        <p:txBody>
          <a:bodyPr>
            <a:normAutofit fontScale="92500"/>
          </a:bodyPr>
          <a:lstStyle/>
          <a:p>
            <a:pPr marL="702900" lvl="1" indent="-342900">
              <a:buFont typeface="Courier New" panose="02070309020205020404" pitchFamily="49" charset="0"/>
              <a:buChar char="o"/>
            </a:pPr>
            <a:r>
              <a:rPr lang="en-US" dirty="0"/>
              <a:t>The Handicap Helper was designed to be sized universally for all wheelchairs (between 45-60lb). </a:t>
            </a:r>
          </a:p>
          <a:p>
            <a:pPr marL="702900" lvl="1" indent="-342900">
              <a:buFont typeface="Courier New" panose="02070309020205020404" pitchFamily="49" charset="0"/>
              <a:buChar char="o"/>
            </a:pPr>
            <a:r>
              <a:rPr lang="en-US" dirty="0"/>
              <a:t>The main body of the chassis, the retractable hooks, and the main support beams are all made from aluminum</a:t>
            </a:r>
          </a:p>
          <a:p>
            <a:pPr marL="702900" lvl="1" indent="-342900">
              <a:buFont typeface="Courier New" panose="02070309020205020404" pitchFamily="49" charset="0"/>
              <a:buChar char="o"/>
            </a:pPr>
            <a:r>
              <a:rPr lang="en-US" dirty="0"/>
              <a:t>Our electrical components like the Raspberry Pi, external power source, and drive control PCB will all be mounted on a wooden base placed on top of the robot. </a:t>
            </a:r>
          </a:p>
          <a:p>
            <a:endParaRPr lang="en-US" dirty="0"/>
          </a:p>
        </p:txBody>
      </p:sp>
      <p:pic>
        <p:nvPicPr>
          <p:cNvPr id="4" name="Picture 3">
            <a:extLst>
              <a:ext uri="{FF2B5EF4-FFF2-40B4-BE49-F238E27FC236}">
                <a16:creationId xmlns:a16="http://schemas.microsoft.com/office/drawing/2014/main" id="{BC120CFD-8DA6-4C47-B31E-94EECB8C5052}"/>
              </a:ext>
            </a:extLst>
          </p:cNvPr>
          <p:cNvPicPr>
            <a:picLocks noChangeAspect="1"/>
          </p:cNvPicPr>
          <p:nvPr/>
        </p:nvPicPr>
        <p:blipFill>
          <a:blip r:embed="rId2"/>
          <a:stretch>
            <a:fillRect/>
          </a:stretch>
        </p:blipFill>
        <p:spPr>
          <a:xfrm>
            <a:off x="7242089" y="1558015"/>
            <a:ext cx="2991536" cy="2221822"/>
          </a:xfrm>
          <a:prstGeom prst="rect">
            <a:avLst/>
          </a:prstGeom>
          <a:ln w="38100">
            <a:solidFill>
              <a:schemeClr val="bg1"/>
            </a:solidFill>
          </a:ln>
        </p:spPr>
      </p:pic>
      <p:pic>
        <p:nvPicPr>
          <p:cNvPr id="5" name="Picture 4">
            <a:extLst>
              <a:ext uri="{FF2B5EF4-FFF2-40B4-BE49-F238E27FC236}">
                <a16:creationId xmlns:a16="http://schemas.microsoft.com/office/drawing/2014/main" id="{4835B543-AB4A-493B-A197-B068D29D2C99}"/>
              </a:ext>
            </a:extLst>
          </p:cNvPr>
          <p:cNvPicPr>
            <a:picLocks noChangeAspect="1"/>
          </p:cNvPicPr>
          <p:nvPr/>
        </p:nvPicPr>
        <p:blipFill>
          <a:blip r:embed="rId3"/>
          <a:stretch>
            <a:fillRect/>
          </a:stretch>
        </p:blipFill>
        <p:spPr>
          <a:xfrm>
            <a:off x="6441406" y="4264045"/>
            <a:ext cx="1576038" cy="2184333"/>
          </a:xfrm>
          <a:prstGeom prst="rect">
            <a:avLst/>
          </a:prstGeom>
          <a:ln w="38100">
            <a:solidFill>
              <a:schemeClr val="bg1"/>
            </a:solidFill>
          </a:ln>
        </p:spPr>
      </p:pic>
      <p:pic>
        <p:nvPicPr>
          <p:cNvPr id="6" name="Picture 5">
            <a:extLst>
              <a:ext uri="{FF2B5EF4-FFF2-40B4-BE49-F238E27FC236}">
                <a16:creationId xmlns:a16="http://schemas.microsoft.com/office/drawing/2014/main" id="{EE1783C2-2100-410E-8697-1D8B710B1788}"/>
              </a:ext>
            </a:extLst>
          </p:cNvPr>
          <p:cNvPicPr>
            <a:picLocks noChangeAspect="1"/>
          </p:cNvPicPr>
          <p:nvPr/>
        </p:nvPicPr>
        <p:blipFill>
          <a:blip r:embed="rId4"/>
          <a:stretch>
            <a:fillRect/>
          </a:stretch>
        </p:blipFill>
        <p:spPr>
          <a:xfrm>
            <a:off x="8518431" y="4395933"/>
            <a:ext cx="2353360" cy="1920558"/>
          </a:xfrm>
          <a:prstGeom prst="rect">
            <a:avLst/>
          </a:prstGeom>
          <a:ln w="38100">
            <a:solidFill>
              <a:schemeClr val="bg1"/>
            </a:solidFill>
          </a:ln>
        </p:spPr>
      </p:pic>
      <p:sp>
        <p:nvSpPr>
          <p:cNvPr id="7" name="TextBox 6">
            <a:extLst>
              <a:ext uri="{FF2B5EF4-FFF2-40B4-BE49-F238E27FC236}">
                <a16:creationId xmlns:a16="http://schemas.microsoft.com/office/drawing/2014/main" id="{69904AD4-4069-4C5E-84E4-8B7C6E5197E4}"/>
              </a:ext>
            </a:extLst>
          </p:cNvPr>
          <p:cNvSpPr txBox="1"/>
          <p:nvPr/>
        </p:nvSpPr>
        <p:spPr>
          <a:xfrm>
            <a:off x="7459728" y="1188897"/>
            <a:ext cx="2530928" cy="369332"/>
          </a:xfrm>
          <a:prstGeom prst="rect">
            <a:avLst/>
          </a:prstGeom>
          <a:noFill/>
        </p:spPr>
        <p:txBody>
          <a:bodyPr wrap="square" rtlCol="0">
            <a:spAutoFit/>
          </a:bodyPr>
          <a:lstStyle/>
          <a:p>
            <a:pPr algn="ctr"/>
            <a:r>
              <a:rPr lang="en-US" dirty="0"/>
              <a:t>Top View </a:t>
            </a:r>
          </a:p>
        </p:txBody>
      </p:sp>
      <p:sp>
        <p:nvSpPr>
          <p:cNvPr id="8" name="TextBox 7">
            <a:extLst>
              <a:ext uri="{FF2B5EF4-FFF2-40B4-BE49-F238E27FC236}">
                <a16:creationId xmlns:a16="http://schemas.microsoft.com/office/drawing/2014/main" id="{F4B4F3CC-60D8-46AB-AF1D-34C5076B723B}"/>
              </a:ext>
            </a:extLst>
          </p:cNvPr>
          <p:cNvSpPr txBox="1"/>
          <p:nvPr/>
        </p:nvSpPr>
        <p:spPr>
          <a:xfrm>
            <a:off x="6190912" y="3922176"/>
            <a:ext cx="2077025" cy="369332"/>
          </a:xfrm>
          <a:prstGeom prst="rect">
            <a:avLst/>
          </a:prstGeom>
          <a:noFill/>
        </p:spPr>
        <p:txBody>
          <a:bodyPr wrap="square" rtlCol="0">
            <a:spAutoFit/>
          </a:bodyPr>
          <a:lstStyle/>
          <a:p>
            <a:pPr algn="ctr"/>
            <a:r>
              <a:rPr lang="en-US" dirty="0"/>
              <a:t>Side View </a:t>
            </a:r>
          </a:p>
        </p:txBody>
      </p:sp>
      <p:sp>
        <p:nvSpPr>
          <p:cNvPr id="9" name="TextBox 8">
            <a:extLst>
              <a:ext uri="{FF2B5EF4-FFF2-40B4-BE49-F238E27FC236}">
                <a16:creationId xmlns:a16="http://schemas.microsoft.com/office/drawing/2014/main" id="{C03EB478-6A6C-46FF-8EEA-FFF7ABA4900F}"/>
              </a:ext>
            </a:extLst>
          </p:cNvPr>
          <p:cNvSpPr txBox="1"/>
          <p:nvPr/>
        </p:nvSpPr>
        <p:spPr>
          <a:xfrm>
            <a:off x="8429647" y="4026601"/>
            <a:ext cx="2530928" cy="369332"/>
          </a:xfrm>
          <a:prstGeom prst="rect">
            <a:avLst/>
          </a:prstGeom>
          <a:noFill/>
        </p:spPr>
        <p:txBody>
          <a:bodyPr wrap="square" rtlCol="0">
            <a:spAutoFit/>
          </a:bodyPr>
          <a:lstStyle/>
          <a:p>
            <a:pPr algn="ctr"/>
            <a:r>
              <a:rPr lang="en-US" dirty="0"/>
              <a:t>Front View</a:t>
            </a:r>
          </a:p>
        </p:txBody>
      </p:sp>
    </p:spTree>
    <p:extLst>
      <p:ext uri="{BB962C8B-B14F-4D97-AF65-F5344CB8AC3E}">
        <p14:creationId xmlns:p14="http://schemas.microsoft.com/office/powerpoint/2010/main" val="2378086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15AD-EE15-4DE0-954B-72D36DCC8A18}"/>
              </a:ext>
            </a:extLst>
          </p:cNvPr>
          <p:cNvSpPr>
            <a:spLocks noGrp="1"/>
          </p:cNvSpPr>
          <p:nvPr>
            <p:ph type="title"/>
          </p:nvPr>
        </p:nvSpPr>
        <p:spPr/>
        <p:txBody>
          <a:bodyPr/>
          <a:lstStyle/>
          <a:p>
            <a:r>
              <a:rPr lang="en-US"/>
              <a:t>Final Prototype </a:t>
            </a:r>
            <a:endParaRPr lang="en-US" dirty="0"/>
          </a:p>
        </p:txBody>
      </p:sp>
      <p:pic>
        <p:nvPicPr>
          <p:cNvPr id="6146" name="Picture 2">
            <a:extLst>
              <a:ext uri="{FF2B5EF4-FFF2-40B4-BE49-F238E27FC236}">
                <a16:creationId xmlns:a16="http://schemas.microsoft.com/office/drawing/2014/main" id="{7BCBD4CE-1A17-4153-B1FC-751707ADC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52" y="2426653"/>
            <a:ext cx="4530692" cy="3398019"/>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CE06E17-417B-4C5F-A221-60323FE52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361" y="176562"/>
            <a:ext cx="3974168" cy="298062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FE68296-5DC0-417D-9FF3-79AB13EA9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228895" y="2899410"/>
            <a:ext cx="3177540" cy="423672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35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85C7F-32CB-4DB6-816C-F70766E693E2}"/>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dirty="0"/>
              <a:t>Demo Video</a:t>
            </a:r>
            <a:endParaRPr lang="en-US"/>
          </a:p>
        </p:txBody>
      </p:sp>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068F199-BB89-4F20-8B28-7759B39B3C7A}"/>
              </a:ext>
            </a:extLst>
          </p:cNvPr>
          <p:cNvSpPr txBox="1"/>
          <p:nvPr/>
        </p:nvSpPr>
        <p:spPr>
          <a:xfrm>
            <a:off x="540988" y="2759076"/>
            <a:ext cx="3884962" cy="3009899"/>
          </a:xfrm>
          <a:prstGeom prst="rect">
            <a:avLst/>
          </a:prstGeom>
        </p:spPr>
        <p:txBody>
          <a:bodyPr vert="horz" lIns="0" tIns="0" rIns="0" bIns="0" rtlCol="0" anchor="t" anchorCtr="0">
            <a:normAutofit/>
          </a:bodyPr>
          <a:lstStyle/>
          <a:p>
            <a:pPr>
              <a:lnSpc>
                <a:spcPct val="125000"/>
              </a:lnSpc>
              <a:spcAft>
                <a:spcPts val="600"/>
              </a:spcAft>
              <a:buClr>
                <a:schemeClr val="accent1">
                  <a:lumMod val="60000"/>
                  <a:lumOff val="40000"/>
                </a:schemeClr>
              </a:buClr>
            </a:pPr>
            <a:r>
              <a:rPr lang="en-US" sz="2000" dirty="0">
                <a:solidFill>
                  <a:schemeClr val="tx1">
                    <a:alpha val="70000"/>
                  </a:schemeClr>
                </a:solidFill>
                <a:hlinkClick r:id="rId2"/>
              </a:rPr>
              <a:t>https://drive.google.com/file/d/1Hdu9VvZYtWQrxZhjS39JovdiK2iOrwI7/view?usp=sharing</a:t>
            </a:r>
            <a:endParaRPr lang="en-US" sz="2000" dirty="0">
              <a:solidFill>
                <a:schemeClr val="tx1">
                  <a:alpha val="70000"/>
                </a:schemeClr>
              </a:solidFill>
            </a:endParaRPr>
          </a:p>
          <a:p>
            <a:pPr>
              <a:lnSpc>
                <a:spcPct val="125000"/>
              </a:lnSpc>
              <a:spcAft>
                <a:spcPts val="600"/>
              </a:spcAft>
              <a:buClr>
                <a:schemeClr val="accent1">
                  <a:lumMod val="60000"/>
                  <a:lumOff val="40000"/>
                </a:schemeClr>
              </a:buClr>
            </a:pPr>
            <a:endParaRPr lang="en-US" sz="2000" dirty="0">
              <a:solidFill>
                <a:schemeClr val="tx1">
                  <a:alpha val="70000"/>
                </a:schemeClr>
              </a:solidFill>
            </a:endParaRPr>
          </a:p>
        </p:txBody>
      </p:sp>
      <p:sp>
        <p:nvSpPr>
          <p:cNvPr id="15" name="Rectangle 1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Tree>
    <p:extLst>
      <p:ext uri="{BB962C8B-B14F-4D97-AF65-F5344CB8AC3E}">
        <p14:creationId xmlns:p14="http://schemas.microsoft.com/office/powerpoint/2010/main" val="371558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90CF-000A-48DF-90D7-0E30087459C9}"/>
              </a:ext>
            </a:extLst>
          </p:cNvPr>
          <p:cNvSpPr>
            <a:spLocks noGrp="1"/>
          </p:cNvSpPr>
          <p:nvPr>
            <p:ph type="title"/>
          </p:nvPr>
        </p:nvSpPr>
        <p:spPr/>
        <p:txBody>
          <a:bodyPr/>
          <a:lstStyle/>
          <a:p>
            <a:r>
              <a:rPr lang="en-US" dirty="0"/>
              <a:t>Future Improvements</a:t>
            </a:r>
          </a:p>
        </p:txBody>
      </p:sp>
      <p:sp>
        <p:nvSpPr>
          <p:cNvPr id="7" name="Content Placeholder 6">
            <a:extLst>
              <a:ext uri="{FF2B5EF4-FFF2-40B4-BE49-F238E27FC236}">
                <a16:creationId xmlns:a16="http://schemas.microsoft.com/office/drawing/2014/main" id="{9CD56C88-8B78-4D44-8531-A23A7634D4E6}"/>
              </a:ext>
            </a:extLst>
          </p:cNvPr>
          <p:cNvSpPr>
            <a:spLocks noGrp="1"/>
          </p:cNvSpPr>
          <p:nvPr>
            <p:ph idx="1"/>
          </p:nvPr>
        </p:nvSpPr>
        <p:spPr>
          <a:xfrm>
            <a:off x="1079500" y="1790700"/>
            <a:ext cx="10026650" cy="4056062"/>
          </a:xfrm>
        </p:spPr>
        <p:txBody>
          <a:bodyPr>
            <a:normAutofit fontScale="85000" lnSpcReduction="20000"/>
          </a:bodyPr>
          <a:lstStyle/>
          <a:p>
            <a:pPr marL="342900" indent="-342900">
              <a:buFont typeface="Arial" panose="020B0604020202020204" pitchFamily="34" charset="0"/>
              <a:buChar char="•"/>
            </a:pPr>
            <a:r>
              <a:rPr lang="en-US" dirty="0"/>
              <a:t>Reduce overall robot weight with lighter materials</a:t>
            </a:r>
          </a:p>
          <a:p>
            <a:pPr marL="342900" indent="-342900">
              <a:buFont typeface="Arial" panose="020B0604020202020204" pitchFamily="34" charset="0"/>
              <a:buChar char="•"/>
            </a:pPr>
            <a:r>
              <a:rPr lang="en-US" dirty="0"/>
              <a:t>Stronger gear motors to improve retrieval speed and accuracy</a:t>
            </a:r>
          </a:p>
          <a:p>
            <a:pPr marL="342900" indent="-342900">
              <a:buFont typeface="Arial" panose="020B0604020202020204" pitchFamily="34" charset="0"/>
              <a:buChar char="•"/>
            </a:pPr>
            <a:r>
              <a:rPr lang="en-US" dirty="0"/>
              <a:t>Increased cam quality to improve object detection</a:t>
            </a:r>
          </a:p>
          <a:p>
            <a:pPr marL="342900" indent="-342900">
              <a:buFont typeface="Arial" panose="020B0604020202020204" pitchFamily="34" charset="0"/>
              <a:buChar char="•"/>
            </a:pPr>
            <a:r>
              <a:rPr lang="en-US" dirty="0"/>
              <a:t>Improved object detection accuracy by supplying algorithm with data from varying lighting conditions and camera angles</a:t>
            </a:r>
          </a:p>
          <a:p>
            <a:pPr marL="342900" indent="-342900">
              <a:buFont typeface="Arial" panose="020B0604020202020204" pitchFamily="34" charset="0"/>
              <a:buChar char="•"/>
            </a:pPr>
            <a:r>
              <a:rPr lang="en-US" dirty="0"/>
              <a:t>Finer movement controls allowing for precise turns and better obstacle avoidance</a:t>
            </a:r>
          </a:p>
          <a:p>
            <a:pPr marL="342900" indent="-342900">
              <a:buFont typeface="Arial" panose="020B0604020202020204" pitchFamily="34" charset="0"/>
              <a:buChar char="•"/>
            </a:pPr>
            <a:r>
              <a:rPr lang="en-US" dirty="0"/>
              <a:t>Optimizations to power draw in order to increase operation time and inclusion of additional components</a:t>
            </a:r>
          </a:p>
          <a:p>
            <a:pPr marL="342900" indent="-342900">
              <a:buFont typeface="Arial" panose="020B0604020202020204" pitchFamily="34" charset="0"/>
              <a:buChar char="•"/>
            </a:pPr>
            <a:r>
              <a:rPr lang="en-US" dirty="0"/>
              <a:t>Improve users' ability to easily switch out or replace robot components in the case of malfunction or damage</a:t>
            </a:r>
          </a:p>
          <a:p>
            <a:pPr marL="342900" indent="-342900">
              <a:buFont typeface="Arial" panose="020B0604020202020204" pitchFamily="34" charset="0"/>
              <a:buChar char="•"/>
            </a:pPr>
            <a:r>
              <a:rPr lang="en-US" dirty="0"/>
              <a:t>Improve GUI to include more movement options and generally make it more aesthetically pleasing</a:t>
            </a:r>
          </a:p>
          <a:p>
            <a:endParaRPr lang="en-US" dirty="0"/>
          </a:p>
        </p:txBody>
      </p:sp>
    </p:spTree>
    <p:extLst>
      <p:ext uri="{BB962C8B-B14F-4D97-AF65-F5344CB8AC3E}">
        <p14:creationId xmlns:p14="http://schemas.microsoft.com/office/powerpoint/2010/main" val="110445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DAF6-832C-429C-B467-BD38B9494D3A}"/>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274F228-7E7F-4B04-9582-5E162DD713BE}"/>
              </a:ext>
            </a:extLst>
          </p:cNvPr>
          <p:cNvSpPr>
            <a:spLocks noGrp="1"/>
          </p:cNvSpPr>
          <p:nvPr>
            <p:ph idx="1"/>
          </p:nvPr>
        </p:nvSpPr>
        <p:spPr>
          <a:xfrm>
            <a:off x="1079500" y="1773237"/>
            <a:ext cx="10026650" cy="3978275"/>
          </a:xfrm>
        </p:spPr>
        <p:txBody>
          <a:bodyPr/>
          <a:lstStyle/>
          <a:p>
            <a:pPr marL="0" indent="0">
              <a:buNone/>
            </a:pPr>
            <a:r>
              <a:rPr lang="en-US" sz="2000" dirty="0"/>
              <a:t>Although there are smart automatic wheelchairs, there are none that can be called to the user when the user is away from the chair. We seek to create a solution for the user to be able to call the wheelchair to themselves both manually and automatically. The bot we are making is separate from the chair. The cost of the bot will be significantly less than these smart automatic wheelchairs costing below $1,000. The bot will work with manual wheelchairs and will bring the chair to the user. If the user leaves their chair somewhere around the house the bot should be able to find and retrieve the chair. This is a better solution for people that can’t afford to buy an automatic chair or for people that already have a manual wheelchair and just need the functionality of calling their chair to themselves.</a:t>
            </a:r>
          </a:p>
          <a:p>
            <a:endParaRPr lang="en-US" dirty="0"/>
          </a:p>
        </p:txBody>
      </p:sp>
    </p:spTree>
    <p:extLst>
      <p:ext uri="{BB962C8B-B14F-4D97-AF65-F5344CB8AC3E}">
        <p14:creationId xmlns:p14="http://schemas.microsoft.com/office/powerpoint/2010/main" val="643622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366D-F244-4952-85F7-939DBDD1A559}"/>
              </a:ext>
            </a:extLst>
          </p:cNvPr>
          <p:cNvSpPr>
            <a:spLocks noGrp="1"/>
          </p:cNvSpPr>
          <p:nvPr>
            <p:ph type="title"/>
          </p:nvPr>
        </p:nvSpPr>
        <p:spPr/>
        <p:txBody>
          <a:bodyPr/>
          <a:lstStyle/>
          <a:p>
            <a:r>
              <a:rPr lang="en-US" dirty="0"/>
              <a:t>Background and Motivations</a:t>
            </a:r>
          </a:p>
        </p:txBody>
      </p:sp>
      <p:sp>
        <p:nvSpPr>
          <p:cNvPr id="3" name="Content Placeholder 2">
            <a:extLst>
              <a:ext uri="{FF2B5EF4-FFF2-40B4-BE49-F238E27FC236}">
                <a16:creationId xmlns:a16="http://schemas.microsoft.com/office/drawing/2014/main" id="{5C0761E7-4A12-4FD1-A514-27CC55210D16}"/>
              </a:ext>
            </a:extLst>
          </p:cNvPr>
          <p:cNvSpPr>
            <a:spLocks noGrp="1"/>
          </p:cNvSpPr>
          <p:nvPr>
            <p:ph idx="1"/>
          </p:nvPr>
        </p:nvSpPr>
        <p:spPr>
          <a:xfrm>
            <a:off x="355600" y="1914525"/>
            <a:ext cx="5740400" cy="4330700"/>
          </a:xfrm>
        </p:spPr>
        <p:txBody>
          <a:bodyPr>
            <a:normAutofit fontScale="70000" lnSpcReduction="20000"/>
          </a:bodyPr>
          <a:lstStyle/>
          <a:p>
            <a:pPr>
              <a:buFont typeface="Courier New" panose="02070309020205020404" pitchFamily="49" charset="0"/>
              <a:buChar char="o"/>
            </a:pPr>
            <a:r>
              <a:rPr lang="en-US" sz="3100" dirty="0"/>
              <a:t>Currently there are no automated or autonomous wheelchair retrieval products in the consumer market. </a:t>
            </a:r>
          </a:p>
          <a:p>
            <a:pPr>
              <a:buFont typeface="Courier New" panose="02070309020205020404" pitchFamily="49" charset="0"/>
              <a:buChar char="o"/>
            </a:pPr>
            <a:r>
              <a:rPr lang="en-US" sz="3100" dirty="0"/>
              <a:t>All available solutions require a significant amount of money and material resources as well as the necessity of having a user be present during the entire retrieval process. </a:t>
            </a:r>
          </a:p>
          <a:p>
            <a:pPr>
              <a:buFont typeface="Courier New" panose="02070309020205020404" pitchFamily="49" charset="0"/>
              <a:buChar char="o"/>
            </a:pPr>
            <a:r>
              <a:rPr lang="en-US" sz="3100" dirty="0"/>
              <a:t>The Handicap Helper was designed to assist those with difficulty obtaining their own wheelchair in a safe and hands-free way.</a:t>
            </a:r>
          </a:p>
          <a:p>
            <a:pPr>
              <a:buFont typeface="Courier New" panose="02070309020205020404" pitchFamily="49" charset="0"/>
              <a:buChar char="o"/>
            </a:pPr>
            <a:endParaRPr lang="en-US" dirty="0"/>
          </a:p>
          <a:p>
            <a:pPr marL="0" indent="0">
              <a:buNone/>
            </a:pPr>
            <a:endParaRPr lang="en-US" dirty="0"/>
          </a:p>
        </p:txBody>
      </p:sp>
      <p:pic>
        <p:nvPicPr>
          <p:cNvPr id="1026" name="Picture 2" descr="Sandcruiser - Wheeleez, Inc. | Wheeleez™ low-pressure wheels">
            <a:extLst>
              <a:ext uri="{FF2B5EF4-FFF2-40B4-BE49-F238E27FC236}">
                <a16:creationId xmlns:a16="http://schemas.microsoft.com/office/drawing/2014/main" id="{9648C087-F35A-4A54-8BBC-50C145AFC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3847" y="1788159"/>
            <a:ext cx="2240597" cy="2240597"/>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6" name="AutoShape 6" descr="ProBasics K3 Lightweight Wheelchair | Performance Health">
            <a:extLst>
              <a:ext uri="{FF2B5EF4-FFF2-40B4-BE49-F238E27FC236}">
                <a16:creationId xmlns:a16="http://schemas.microsoft.com/office/drawing/2014/main" id="{420AD20F-BF7C-454D-847D-FC706C9D79C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eWheels EW-M51 Electric Wheelchair PowerChair, Long Range, 22” reclining  captain&amp;#39;s chair, Blue - Walmart.com">
            <a:extLst>
              <a:ext uri="{FF2B5EF4-FFF2-40B4-BE49-F238E27FC236}">
                <a16:creationId xmlns:a16="http://schemas.microsoft.com/office/drawing/2014/main" id="{872B2ABF-7A79-4044-8443-7A9B5DCD6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182" y="1802524"/>
            <a:ext cx="2240598" cy="224059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1034" name="Picture 10" descr="Rent a wide wheelchair for your medical needs at All Seasons Rent All">
            <a:extLst>
              <a:ext uri="{FF2B5EF4-FFF2-40B4-BE49-F238E27FC236}">
                <a16:creationId xmlns:a16="http://schemas.microsoft.com/office/drawing/2014/main" id="{0E307B2B-6578-4921-AAF4-ABF360318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141" y="4254657"/>
            <a:ext cx="2375059" cy="2375059"/>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223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CDC9CAC-EA03-4E62-A76E-563E9EF8DC61}"/>
              </a:ext>
            </a:extLst>
          </p:cNvPr>
          <p:cNvSpPr txBox="1">
            <a:spLocks/>
          </p:cNvSpPr>
          <p:nvPr/>
        </p:nvSpPr>
        <p:spPr>
          <a:xfrm>
            <a:off x="511946" y="1791270"/>
            <a:ext cx="5384800" cy="4330700"/>
          </a:xfrm>
          <a:prstGeom prst="rect">
            <a:avLst/>
          </a:prstGeom>
        </p:spPr>
        <p:txBody>
          <a:bodyPr vert="horz" lIns="0" tIns="0" rIns="0" bIns="0" rtlCol="0" anchor="t"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t>Situations where the Handicap Helper is needed.</a:t>
            </a:r>
          </a:p>
          <a:p>
            <a:pPr>
              <a:buFont typeface="Courier New" panose="02070309020205020404" pitchFamily="49" charset="0"/>
              <a:buChar char="o"/>
            </a:pPr>
            <a:r>
              <a:rPr lang="en-US" sz="2100" dirty="0"/>
              <a:t>Wheelchair is out of reach or in another room</a:t>
            </a:r>
          </a:p>
          <a:p>
            <a:pPr>
              <a:buFont typeface="Courier New" panose="02070309020205020404" pitchFamily="49" charset="0"/>
              <a:buChar char="o"/>
            </a:pPr>
            <a:r>
              <a:rPr lang="en-US" sz="2100" dirty="0"/>
              <a:t>The wheelchair is too heavy to lift/push for the user</a:t>
            </a:r>
          </a:p>
          <a:p>
            <a:pPr>
              <a:buFont typeface="Courier New" panose="02070309020205020404" pitchFamily="49" charset="0"/>
              <a:buChar char="o"/>
            </a:pPr>
            <a:r>
              <a:rPr lang="en-US" sz="2100" dirty="0"/>
              <a:t>The user is alone and are unable to move the wheelchair themselves</a:t>
            </a:r>
            <a:endParaRPr lang="en-US" dirty="0"/>
          </a:p>
          <a:p>
            <a:pPr marL="0" indent="0">
              <a:buFont typeface="Wingdings" panose="05000000000000000000" pitchFamily="2" charset="2"/>
              <a:buNone/>
            </a:pPr>
            <a:endParaRPr lang="en-US" dirty="0"/>
          </a:p>
        </p:txBody>
      </p:sp>
      <p:sp>
        <p:nvSpPr>
          <p:cNvPr id="7" name="Title 1">
            <a:extLst>
              <a:ext uri="{FF2B5EF4-FFF2-40B4-BE49-F238E27FC236}">
                <a16:creationId xmlns:a16="http://schemas.microsoft.com/office/drawing/2014/main" id="{23D11A11-B5D5-4800-9A76-FD40FD4BBB76}"/>
              </a:ext>
            </a:extLst>
          </p:cNvPr>
          <p:cNvSpPr>
            <a:spLocks noGrp="1"/>
          </p:cNvSpPr>
          <p:nvPr>
            <p:ph type="title"/>
          </p:nvPr>
        </p:nvSpPr>
        <p:spPr>
          <a:xfrm>
            <a:off x="883421" y="736030"/>
            <a:ext cx="10026650" cy="655637"/>
          </a:xfrm>
        </p:spPr>
        <p:txBody>
          <a:bodyPr>
            <a:normAutofit/>
          </a:bodyPr>
          <a:lstStyle/>
          <a:p>
            <a:r>
              <a:rPr lang="en-US" sz="3600" dirty="0"/>
              <a:t>The solution</a:t>
            </a:r>
          </a:p>
        </p:txBody>
      </p:sp>
      <p:sp>
        <p:nvSpPr>
          <p:cNvPr id="9" name="Content Placeholder 2">
            <a:extLst>
              <a:ext uri="{FF2B5EF4-FFF2-40B4-BE49-F238E27FC236}">
                <a16:creationId xmlns:a16="http://schemas.microsoft.com/office/drawing/2014/main" id="{AB86E121-9407-4EEE-A51D-BEDB9DA8B629}"/>
              </a:ext>
            </a:extLst>
          </p:cNvPr>
          <p:cNvSpPr txBox="1">
            <a:spLocks/>
          </p:cNvSpPr>
          <p:nvPr/>
        </p:nvSpPr>
        <p:spPr>
          <a:xfrm>
            <a:off x="6212890" y="1791270"/>
            <a:ext cx="5384800" cy="4330700"/>
          </a:xfrm>
          <a:prstGeom prst="rect">
            <a:avLst/>
          </a:prstGeom>
        </p:spPr>
        <p:txBody>
          <a:bodyPr vert="horz" lIns="0" tIns="0" rIns="0" bIns="0" rtlCol="0" anchor="t" anchorCtr="0">
            <a:normAutofit fontScale="92500" lnSpcReduction="10000"/>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t>Why is the Handicap Helper a good solution?</a:t>
            </a:r>
          </a:p>
          <a:p>
            <a:pPr>
              <a:buFont typeface="Courier New" panose="02070309020205020404" pitchFamily="49" charset="0"/>
              <a:buChar char="o"/>
            </a:pPr>
            <a:r>
              <a:rPr lang="en-US" dirty="0"/>
              <a:t>The Handicap Helper costs less than $750 to prototype</a:t>
            </a:r>
          </a:p>
          <a:p>
            <a:pPr>
              <a:buFont typeface="Courier New" panose="02070309020205020404" pitchFamily="49" charset="0"/>
              <a:buChar char="o"/>
            </a:pPr>
            <a:r>
              <a:rPr lang="en-US" dirty="0"/>
              <a:t>The Handicap Helper works with manual wheelchairs</a:t>
            </a:r>
          </a:p>
          <a:p>
            <a:pPr>
              <a:buFont typeface="Courier New" panose="02070309020205020404" pitchFamily="49" charset="0"/>
              <a:buChar char="o"/>
            </a:pPr>
            <a:r>
              <a:rPr lang="en-US" dirty="0"/>
              <a:t>The Handicap Helper is autonomous and allows the user to retrieve their chair from a distance</a:t>
            </a:r>
          </a:p>
          <a:p>
            <a:pPr>
              <a:buFont typeface="Courier New" panose="02070309020205020404" pitchFamily="49" charset="0"/>
              <a:buChar char="o"/>
            </a:pPr>
            <a:r>
              <a:rPr lang="en-US" dirty="0"/>
              <a:t>Uses object recognition, spatial awareness and can be manually controlled</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2905865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0641-AE23-428F-9912-3F89B5757E57}"/>
              </a:ext>
            </a:extLst>
          </p:cNvPr>
          <p:cNvSpPr>
            <a:spLocks noGrp="1"/>
          </p:cNvSpPr>
          <p:nvPr>
            <p:ph type="title"/>
          </p:nvPr>
        </p:nvSpPr>
        <p:spPr/>
        <p:txBody>
          <a:bodyPr/>
          <a:lstStyle/>
          <a:p>
            <a:r>
              <a:rPr lang="en-US" dirty="0"/>
              <a:t>Major parts purchased</a:t>
            </a:r>
          </a:p>
        </p:txBody>
      </p:sp>
      <p:sp>
        <p:nvSpPr>
          <p:cNvPr id="5" name="Text Placeholder 4">
            <a:extLst>
              <a:ext uri="{FF2B5EF4-FFF2-40B4-BE49-F238E27FC236}">
                <a16:creationId xmlns:a16="http://schemas.microsoft.com/office/drawing/2014/main" id="{93B8F661-4775-4775-9CDA-678B46D02B10}"/>
              </a:ext>
            </a:extLst>
          </p:cNvPr>
          <p:cNvSpPr>
            <a:spLocks noGrp="1"/>
          </p:cNvSpPr>
          <p:nvPr>
            <p:ph type="body" sz="half" idx="2"/>
          </p:nvPr>
        </p:nvSpPr>
        <p:spPr>
          <a:xfrm>
            <a:off x="952285" y="2193906"/>
            <a:ext cx="4032466" cy="3830190"/>
          </a:xfrm>
        </p:spPr>
        <p:txBody>
          <a:bodyPr>
            <a:normAutofit fontScale="92500" lnSpcReduction="20000"/>
          </a:bodyPr>
          <a:lstStyle/>
          <a:p>
            <a:pPr marL="342900" indent="-342900">
              <a:buFont typeface="Arial" panose="020B0604020202020204" pitchFamily="34" charset="0"/>
              <a:buChar char="•"/>
            </a:pPr>
            <a:r>
              <a:rPr lang="en-US" dirty="0"/>
              <a:t>High Torque Gear Motor (x4)</a:t>
            </a:r>
          </a:p>
          <a:p>
            <a:pPr marL="342900" indent="-342900">
              <a:buFont typeface="Arial" panose="020B0604020202020204" pitchFamily="34" charset="0"/>
              <a:buChar char="•"/>
            </a:pPr>
            <a:r>
              <a:rPr lang="en-US" dirty="0" err="1"/>
              <a:t>CanaKit</a:t>
            </a:r>
            <a:r>
              <a:rPr lang="en-US" dirty="0"/>
              <a:t> Raspberry Pi 4 8Gb Ram</a:t>
            </a:r>
          </a:p>
          <a:p>
            <a:pPr marL="342900" indent="-342900">
              <a:buFont typeface="Arial" panose="020B0604020202020204" pitchFamily="34" charset="0"/>
              <a:buChar char="•"/>
            </a:pPr>
            <a:r>
              <a:rPr lang="en-US" dirty="0"/>
              <a:t>Ultrasonic Sensor MB1200 Max Sonar</a:t>
            </a:r>
          </a:p>
          <a:p>
            <a:pPr marL="342900" indent="-342900">
              <a:buFont typeface="Arial" panose="020B0604020202020204" pitchFamily="34" charset="0"/>
              <a:buChar char="•"/>
            </a:pPr>
            <a:r>
              <a:rPr lang="en-US" dirty="0" err="1"/>
              <a:t>MakerFocus</a:t>
            </a:r>
            <a:r>
              <a:rPr lang="en-US" dirty="0"/>
              <a:t> DIY  Robot Car</a:t>
            </a:r>
          </a:p>
          <a:p>
            <a:pPr marL="342900" indent="-342900">
              <a:buFont typeface="Arial" panose="020B0604020202020204" pitchFamily="34" charset="0"/>
              <a:buChar char="•"/>
            </a:pPr>
            <a:r>
              <a:rPr lang="en-US" dirty="0"/>
              <a:t>12V Battery Pack</a:t>
            </a:r>
          </a:p>
          <a:p>
            <a:pPr marL="342900" indent="-342900">
              <a:buFont typeface="Arial" panose="020B0604020202020204" pitchFamily="34" charset="0"/>
              <a:buChar char="•"/>
            </a:pPr>
            <a:r>
              <a:rPr lang="en-US" dirty="0"/>
              <a:t>L298n Motor Drive and Hubs</a:t>
            </a:r>
          </a:p>
          <a:p>
            <a:pPr marL="342900" indent="-342900">
              <a:buFont typeface="Arial" panose="020B0604020202020204" pitchFamily="34" charset="0"/>
              <a:buChar char="•"/>
            </a:pPr>
            <a:r>
              <a:rPr lang="en-US" dirty="0" err="1"/>
              <a:t>Webcamera</a:t>
            </a:r>
            <a:endParaRPr lang="en-US" dirty="0"/>
          </a:p>
          <a:p>
            <a:pPr marL="342900" indent="-342900">
              <a:buFont typeface="Arial" panose="020B0604020202020204" pitchFamily="34" charset="0"/>
              <a:buChar char="•"/>
            </a:pPr>
            <a:r>
              <a:rPr lang="en-US" dirty="0"/>
              <a:t>Wheels</a:t>
            </a:r>
          </a:p>
          <a:p>
            <a:endParaRPr lang="en-US" dirty="0"/>
          </a:p>
          <a:p>
            <a:endParaRPr lang="en-US" dirty="0"/>
          </a:p>
        </p:txBody>
      </p:sp>
      <p:pic>
        <p:nvPicPr>
          <p:cNvPr id="11" name="Picture 10" descr="A picture containing text&#10;&#10;Description automatically generated">
            <a:extLst>
              <a:ext uri="{FF2B5EF4-FFF2-40B4-BE49-F238E27FC236}">
                <a16:creationId xmlns:a16="http://schemas.microsoft.com/office/drawing/2014/main" id="{B6290FF0-7AA6-4D00-866B-DA40921E4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2318" y="859321"/>
            <a:ext cx="1628621" cy="1221466"/>
          </a:xfrm>
          <a:prstGeom prst="rect">
            <a:avLst/>
          </a:prstGeom>
          <a:ln w="38100">
            <a:solidFill>
              <a:schemeClr val="bg1"/>
            </a:solidFill>
          </a:ln>
        </p:spPr>
      </p:pic>
      <p:pic>
        <p:nvPicPr>
          <p:cNvPr id="13" name="Picture 12" descr="A picture containing indoor&#10;&#10;Description automatically generated">
            <a:extLst>
              <a:ext uri="{FF2B5EF4-FFF2-40B4-BE49-F238E27FC236}">
                <a16:creationId xmlns:a16="http://schemas.microsoft.com/office/drawing/2014/main" id="{4F10A108-B0CB-451E-A28D-3A97DB77C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286" y="1046836"/>
            <a:ext cx="1628621" cy="1221466"/>
          </a:xfrm>
          <a:prstGeom prst="rect">
            <a:avLst/>
          </a:prstGeom>
          <a:ln w="38100">
            <a:solidFill>
              <a:schemeClr val="bg1"/>
            </a:solidFill>
          </a:ln>
        </p:spPr>
      </p:pic>
      <p:pic>
        <p:nvPicPr>
          <p:cNvPr id="5122" name="Picture 2" descr="The Raspberry Pi 4 gets a tiny CPU upgrade - NotebookCheck.net News">
            <a:extLst>
              <a:ext uri="{FF2B5EF4-FFF2-40B4-BE49-F238E27FC236}">
                <a16:creationId xmlns:a16="http://schemas.microsoft.com/office/drawing/2014/main" id="{ABFB99C1-4DBB-478B-9E14-70A3C2CC2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605" y="2491860"/>
            <a:ext cx="1813337" cy="1360003"/>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124" name="Picture 4" descr="MB1200 XL-MaxSonar-EZ0 |">
            <a:extLst>
              <a:ext uri="{FF2B5EF4-FFF2-40B4-BE49-F238E27FC236}">
                <a16:creationId xmlns:a16="http://schemas.microsoft.com/office/drawing/2014/main" id="{5FAB01F0-D40B-4A4E-B51D-55BE42C049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0939" y="2699235"/>
            <a:ext cx="945251" cy="945251"/>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AAF7DB2-C3A4-4FEA-A6DE-BEF05D55D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4596" y="2748998"/>
            <a:ext cx="1973709" cy="1360003"/>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7469E0F-D36F-43E0-A754-DE801968D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6022" y="4416928"/>
            <a:ext cx="1808316" cy="2077087"/>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5E40E2C-3395-4CDB-9758-299E1B768FA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9946" b="49769"/>
          <a:stretch/>
        </p:blipFill>
        <p:spPr bwMode="auto">
          <a:xfrm>
            <a:off x="5393183" y="4926631"/>
            <a:ext cx="1278419" cy="1226173"/>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132" name="Picture 12" descr="Amazon.com: Webcam 1080P HD with Microphone: USB Webcam Plug and Play, for  Streaming, Gaming, Run on Skype, YouTube, Zoom, Facetime, Team, OBS and  Conferencing : Electronics">
            <a:extLst>
              <a:ext uri="{FF2B5EF4-FFF2-40B4-BE49-F238E27FC236}">
                <a16:creationId xmlns:a16="http://schemas.microsoft.com/office/drawing/2014/main" id="{1C49FEC9-E381-44BB-B4CF-ACF67121AE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1970" y="4416928"/>
            <a:ext cx="1808316" cy="1858213"/>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4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AB0CF-6116-466B-8017-A7E614797D34}"/>
              </a:ext>
            </a:extLst>
          </p:cNvPr>
          <p:cNvSpPr>
            <a:spLocks noGrp="1"/>
          </p:cNvSpPr>
          <p:nvPr>
            <p:ph type="title"/>
          </p:nvPr>
        </p:nvSpPr>
        <p:spPr/>
        <p:txBody>
          <a:bodyPr/>
          <a:lstStyle/>
          <a:p>
            <a:r>
              <a:rPr lang="en-US" dirty="0"/>
              <a:t>Project Breakdown</a:t>
            </a:r>
          </a:p>
        </p:txBody>
      </p:sp>
      <p:sp>
        <p:nvSpPr>
          <p:cNvPr id="3" name="Content Placeholder 2">
            <a:extLst>
              <a:ext uri="{FF2B5EF4-FFF2-40B4-BE49-F238E27FC236}">
                <a16:creationId xmlns:a16="http://schemas.microsoft.com/office/drawing/2014/main" id="{2E83EED9-FE3A-4A73-AE27-423C449FEF87}"/>
              </a:ext>
            </a:extLst>
          </p:cNvPr>
          <p:cNvSpPr>
            <a:spLocks noGrp="1"/>
          </p:cNvSpPr>
          <p:nvPr>
            <p:ph idx="1"/>
          </p:nvPr>
        </p:nvSpPr>
        <p:spPr>
          <a:xfrm>
            <a:off x="475819" y="1666875"/>
            <a:ext cx="7478574" cy="4876430"/>
          </a:xfrm>
        </p:spPr>
        <p:txBody>
          <a:bodyPr>
            <a:normAutofit fontScale="55000" lnSpcReduction="20000"/>
          </a:bodyPr>
          <a:lstStyle/>
          <a:p>
            <a:pPr marL="342900" indent="-342900">
              <a:buFont typeface="Arial" panose="020B0604020202020204" pitchFamily="34" charset="0"/>
              <a:buChar char="•"/>
            </a:pPr>
            <a:r>
              <a:rPr lang="en-US" sz="2900" dirty="0"/>
              <a:t>Wheelchair Retrieval</a:t>
            </a:r>
          </a:p>
          <a:p>
            <a:pPr marL="1828725" lvl="1" indent="-342900">
              <a:buFont typeface="Wingdings" panose="05000000000000000000" pitchFamily="2" charset="2"/>
              <a:buChar char="Ø"/>
            </a:pPr>
            <a:r>
              <a:rPr lang="en-US" sz="2900" dirty="0"/>
              <a:t>Retractable aluminum hooks help pull the wheelchair to the user with the help of high-torque gear motors</a:t>
            </a:r>
          </a:p>
          <a:p>
            <a:pPr marL="342900" indent="-342900">
              <a:buFont typeface="Arial" panose="020B0604020202020204" pitchFamily="34" charset="0"/>
              <a:buChar char="•"/>
            </a:pPr>
            <a:r>
              <a:rPr lang="en-US" sz="2900" dirty="0"/>
              <a:t>Manual Control</a:t>
            </a:r>
          </a:p>
          <a:p>
            <a:pPr marL="1828725" lvl="1" indent="-342900">
              <a:buFont typeface="Wingdings" panose="05000000000000000000" pitchFamily="2" charset="2"/>
              <a:buChar char="Ø"/>
            </a:pPr>
            <a:r>
              <a:rPr lang="en-US" sz="2900" dirty="0"/>
              <a:t>Fully controllable with a keyboard in addition to simple and easy to use GUI</a:t>
            </a:r>
          </a:p>
          <a:p>
            <a:pPr marL="342900" indent="-342900">
              <a:buFont typeface="Arial" panose="020B0604020202020204" pitchFamily="34" charset="0"/>
              <a:buChar char="•"/>
            </a:pPr>
            <a:r>
              <a:rPr lang="en-US" sz="2900" dirty="0"/>
              <a:t>Spatial Mapping</a:t>
            </a:r>
          </a:p>
          <a:p>
            <a:pPr marL="1828725" lvl="1" indent="-342900">
              <a:buFont typeface="Wingdings" panose="05000000000000000000" pitchFamily="2" charset="2"/>
              <a:buChar char="Ø"/>
            </a:pPr>
            <a:r>
              <a:rPr lang="en-US" sz="2900" dirty="0"/>
              <a:t>Navigation through the user’s room can be done by using predetermined spatial data given to the robot and ultrasonic sensing</a:t>
            </a:r>
          </a:p>
          <a:p>
            <a:pPr marL="342900" indent="-342900">
              <a:buFont typeface="Arial" panose="020B0604020202020204" pitchFamily="34" charset="0"/>
              <a:buChar char="•"/>
            </a:pPr>
            <a:r>
              <a:rPr lang="en-US" sz="2900" dirty="0"/>
              <a:t>Object Detection</a:t>
            </a:r>
          </a:p>
          <a:p>
            <a:pPr marL="1828725" lvl="1" indent="-342900">
              <a:buFont typeface="Wingdings" panose="05000000000000000000" pitchFamily="2" charset="2"/>
              <a:buChar char="Ø"/>
            </a:pPr>
            <a:r>
              <a:rPr lang="en-US" sz="2900" dirty="0"/>
              <a:t>Wheelchair is detected by the robot using a mounted camera</a:t>
            </a:r>
          </a:p>
          <a:p>
            <a:pPr marL="342900" indent="-342900">
              <a:buFont typeface="Arial" panose="020B0604020202020204" pitchFamily="34" charset="0"/>
              <a:buChar char="•"/>
            </a:pPr>
            <a:r>
              <a:rPr lang="en-US" sz="2900" dirty="0"/>
              <a:t>Autonomous Driving</a:t>
            </a:r>
          </a:p>
          <a:p>
            <a:pPr marL="1828725" lvl="1" indent="-342900">
              <a:buFont typeface="Wingdings" panose="05000000000000000000" pitchFamily="2" charset="2"/>
              <a:buChar char="Ø"/>
            </a:pPr>
            <a:r>
              <a:rPr lang="en-US" sz="2900" dirty="0"/>
              <a:t>Self-driving using ultrasonic sensors, camera, and predetermined mapping of the room</a:t>
            </a:r>
            <a:br>
              <a:rPr lang="en-US" dirty="0"/>
            </a:br>
            <a:endParaRPr lang="en-US" dirty="0"/>
          </a:p>
          <a:p>
            <a:endParaRPr lang="en-US" dirty="0"/>
          </a:p>
        </p:txBody>
      </p:sp>
      <p:pic>
        <p:nvPicPr>
          <p:cNvPr id="2050" name="Picture 2">
            <a:extLst>
              <a:ext uri="{FF2B5EF4-FFF2-40B4-BE49-F238E27FC236}">
                <a16:creationId xmlns:a16="http://schemas.microsoft.com/office/drawing/2014/main" id="{70B7BCEC-F76F-4ADB-B8BA-5A9019462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5930" y="1339056"/>
            <a:ext cx="3863539" cy="515138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0C49-08CE-4BAB-B659-C6ACECF82883}"/>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F122B6CF-FBA0-4ECE-BCE0-059449430E89}"/>
              </a:ext>
            </a:extLst>
          </p:cNvPr>
          <p:cNvSpPr>
            <a:spLocks noGrp="1"/>
          </p:cNvSpPr>
          <p:nvPr>
            <p:ph idx="1"/>
          </p:nvPr>
        </p:nvSpPr>
        <p:spPr>
          <a:xfrm>
            <a:off x="1079500" y="1790700"/>
            <a:ext cx="6919281" cy="4681121"/>
          </a:xfrm>
        </p:spPr>
        <p:txBody>
          <a:bodyPr>
            <a:normAutofit fontScale="92500" lnSpcReduction="10000"/>
          </a:bodyPr>
          <a:lstStyle/>
          <a:p>
            <a:pPr marL="0" indent="0">
              <a:buNone/>
            </a:pPr>
            <a:r>
              <a:rPr lang="en-US" dirty="0"/>
              <a:t>The basic process of the Handicap Helper can generally be broken down into these steps:</a:t>
            </a:r>
          </a:p>
          <a:p>
            <a:pPr marL="1177200" lvl="2" indent="-457200">
              <a:buFont typeface="+mj-lt"/>
              <a:buAutoNum type="arabicPeriod"/>
            </a:pPr>
            <a:r>
              <a:rPr lang="en-US" dirty="0"/>
              <a:t>The robot is given a map of the user's room and will look for the wheelchair using its camera</a:t>
            </a:r>
          </a:p>
          <a:p>
            <a:pPr marL="1177200" lvl="2" indent="-457200">
              <a:buFont typeface="+mj-lt"/>
              <a:buAutoNum type="arabicPeriod"/>
            </a:pPr>
            <a:r>
              <a:rPr lang="en-US" dirty="0"/>
              <a:t>The autonomous driving (or manual driving) will begin as the robot begins to search for the wheelchair</a:t>
            </a:r>
          </a:p>
          <a:p>
            <a:pPr marL="1177200" lvl="2" indent="-457200">
              <a:buFont typeface="+mj-lt"/>
              <a:buAutoNum type="arabicPeriod"/>
            </a:pPr>
            <a:r>
              <a:rPr lang="en-US" dirty="0"/>
              <a:t>Once located, the robot will position in front of the wheelchair </a:t>
            </a:r>
          </a:p>
          <a:p>
            <a:pPr marL="1177200" lvl="2" indent="-457200">
              <a:buFont typeface="+mj-lt"/>
              <a:buAutoNum type="arabicPeriod"/>
            </a:pPr>
            <a:r>
              <a:rPr lang="en-US" dirty="0"/>
              <a:t>A set of retractable hooks extend out and latch onto the wheelchair</a:t>
            </a:r>
          </a:p>
          <a:p>
            <a:pPr marL="1177200" lvl="2" indent="-457200">
              <a:buFont typeface="+mj-lt"/>
              <a:buAutoNum type="arabicPeriod"/>
            </a:pPr>
            <a:r>
              <a:rPr lang="en-US" dirty="0"/>
              <a:t>The robot will then proceed to pull and move the wheelchair back to the user</a:t>
            </a:r>
          </a:p>
          <a:p>
            <a:endParaRPr lang="en-US" dirty="0"/>
          </a:p>
        </p:txBody>
      </p:sp>
      <p:pic>
        <p:nvPicPr>
          <p:cNvPr id="4100" name="Picture 4">
            <a:extLst>
              <a:ext uri="{FF2B5EF4-FFF2-40B4-BE49-F238E27FC236}">
                <a16:creationId xmlns:a16="http://schemas.microsoft.com/office/drawing/2014/main" id="{4CE1FA81-9099-4887-A52F-D7929104E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292597" y="487640"/>
            <a:ext cx="2270443" cy="1702832"/>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587780A-8A34-4E74-B06A-B903DB08C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7818" y="2697801"/>
            <a:ext cx="2492582" cy="186943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940D44B7-C38A-45D3-9D19-444B34CC7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6174" y="4790760"/>
            <a:ext cx="2374546" cy="178091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9" name="Arrow: Bent 8">
            <a:extLst>
              <a:ext uri="{FF2B5EF4-FFF2-40B4-BE49-F238E27FC236}">
                <a16:creationId xmlns:a16="http://schemas.microsoft.com/office/drawing/2014/main" id="{2932BAB4-D172-49F1-AD0F-208FFCFC8B35}"/>
              </a:ext>
            </a:extLst>
          </p:cNvPr>
          <p:cNvSpPr/>
          <p:nvPr/>
        </p:nvSpPr>
        <p:spPr>
          <a:xfrm rot="5400000">
            <a:off x="10994923" y="1257620"/>
            <a:ext cx="813816" cy="868680"/>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Arrow: Bent 9">
            <a:extLst>
              <a:ext uri="{FF2B5EF4-FFF2-40B4-BE49-F238E27FC236}">
                <a16:creationId xmlns:a16="http://schemas.microsoft.com/office/drawing/2014/main" id="{EE2BD6CA-8BEA-48F6-9647-3A3F9264B565}"/>
              </a:ext>
            </a:extLst>
          </p:cNvPr>
          <p:cNvSpPr/>
          <p:nvPr/>
        </p:nvSpPr>
        <p:spPr>
          <a:xfrm rot="16200000" flipH="1">
            <a:off x="8306391" y="3254250"/>
            <a:ext cx="813816" cy="868680"/>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5625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7CCA-1388-4F71-A5F5-1B24966B205A}"/>
              </a:ext>
            </a:extLst>
          </p:cNvPr>
          <p:cNvSpPr>
            <a:spLocks noGrp="1"/>
          </p:cNvSpPr>
          <p:nvPr>
            <p:ph type="title"/>
          </p:nvPr>
        </p:nvSpPr>
        <p:spPr>
          <a:xfrm>
            <a:off x="934530" y="807052"/>
            <a:ext cx="10026650" cy="655637"/>
          </a:xfrm>
        </p:spPr>
        <p:txBody>
          <a:bodyPr/>
          <a:lstStyle/>
          <a:p>
            <a:r>
              <a:rPr lang="en-US" dirty="0"/>
              <a:t>Different Functions</a:t>
            </a:r>
          </a:p>
        </p:txBody>
      </p:sp>
      <p:sp>
        <p:nvSpPr>
          <p:cNvPr id="4" name="Text Placeholder 4">
            <a:extLst>
              <a:ext uri="{FF2B5EF4-FFF2-40B4-BE49-F238E27FC236}">
                <a16:creationId xmlns:a16="http://schemas.microsoft.com/office/drawing/2014/main" id="{DB9940A1-6FFD-45F0-B5C8-A27E3D1B53DE}"/>
              </a:ext>
            </a:extLst>
          </p:cNvPr>
          <p:cNvSpPr txBox="1">
            <a:spLocks/>
          </p:cNvSpPr>
          <p:nvPr/>
        </p:nvSpPr>
        <p:spPr>
          <a:xfrm>
            <a:off x="392991" y="1666875"/>
            <a:ext cx="5537291" cy="4911478"/>
          </a:xfrm>
          <a:prstGeom prst="rect">
            <a:avLst/>
          </a:prstGeom>
        </p:spPr>
        <p:txBody>
          <a:bodyPr>
            <a:normAutofit lnSpcReduction="10000"/>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robot can be set to different settings which can be toggle by the user. </a:t>
            </a:r>
          </a:p>
          <a:p>
            <a:pPr marL="0" indent="0">
              <a:buNone/>
            </a:pPr>
            <a:r>
              <a:rPr lang="en-US" u="sng" dirty="0"/>
              <a:t>Manual Mode</a:t>
            </a:r>
          </a:p>
          <a:p>
            <a:pPr>
              <a:buFont typeface="Courier New" panose="02070309020205020404" pitchFamily="49" charset="0"/>
              <a:buChar char="o"/>
            </a:pPr>
            <a:r>
              <a:rPr lang="en-US" dirty="0"/>
              <a:t>User takes manual control of the robot with button feedback</a:t>
            </a:r>
          </a:p>
          <a:p>
            <a:pPr marL="0" indent="0">
              <a:buNone/>
            </a:pPr>
            <a:r>
              <a:rPr lang="en-US" u="sng" dirty="0"/>
              <a:t>Search Mode and Search Person</a:t>
            </a:r>
          </a:p>
          <a:p>
            <a:pPr>
              <a:buFont typeface="Courier New" panose="02070309020205020404" pitchFamily="49" charset="0"/>
              <a:buChar char="o"/>
            </a:pPr>
            <a:r>
              <a:rPr lang="en-US" dirty="0"/>
              <a:t>Robot is set to search for the wheelchair and retrieve it to a person</a:t>
            </a:r>
          </a:p>
          <a:p>
            <a:pPr marL="0" indent="0">
              <a:buNone/>
            </a:pPr>
            <a:r>
              <a:rPr lang="en-US" u="sng" dirty="0"/>
              <a:t>Explore Mode</a:t>
            </a:r>
          </a:p>
          <a:p>
            <a:pPr>
              <a:buFont typeface="Courier New" panose="02070309020205020404" pitchFamily="49" charset="0"/>
              <a:buChar char="o"/>
            </a:pPr>
            <a:r>
              <a:rPr lang="en-US" dirty="0"/>
              <a:t>Robot will randomly explore the area and avoid obstacles</a:t>
            </a:r>
          </a:p>
        </p:txBody>
      </p:sp>
      <p:pic>
        <p:nvPicPr>
          <p:cNvPr id="6" name="Picture 5" descr="Table&#10;&#10;Description automatically generated">
            <a:extLst>
              <a:ext uri="{FF2B5EF4-FFF2-40B4-BE49-F238E27FC236}">
                <a16:creationId xmlns:a16="http://schemas.microsoft.com/office/drawing/2014/main" id="{B11CF426-F403-4DF3-8398-950AB07F4E02}"/>
              </a:ext>
            </a:extLst>
          </p:cNvPr>
          <p:cNvPicPr>
            <a:picLocks noChangeAspect="1"/>
          </p:cNvPicPr>
          <p:nvPr/>
        </p:nvPicPr>
        <p:blipFill rotWithShape="1">
          <a:blip r:embed="rId2">
            <a:extLst>
              <a:ext uri="{28A0092B-C50C-407E-A947-70E740481C1C}">
                <a14:useLocalDpi xmlns:a14="http://schemas.microsoft.com/office/drawing/2010/main" val="0"/>
              </a:ext>
            </a:extLst>
          </a:blip>
          <a:srcRect b="31825"/>
          <a:stretch/>
        </p:blipFill>
        <p:spPr>
          <a:xfrm>
            <a:off x="6524142" y="2322512"/>
            <a:ext cx="5098898" cy="3677285"/>
          </a:xfrm>
          <a:prstGeom prst="rect">
            <a:avLst/>
          </a:prstGeom>
          <a:ln w="38100">
            <a:solidFill>
              <a:schemeClr val="bg1"/>
            </a:solidFill>
          </a:ln>
        </p:spPr>
      </p:pic>
    </p:spTree>
    <p:extLst>
      <p:ext uri="{BB962C8B-B14F-4D97-AF65-F5344CB8AC3E}">
        <p14:creationId xmlns:p14="http://schemas.microsoft.com/office/powerpoint/2010/main" val="3847086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7B385-5674-4E99-9675-D15BB76C2476}"/>
              </a:ext>
            </a:extLst>
          </p:cNvPr>
          <p:cNvSpPr>
            <a:spLocks noGrp="1"/>
          </p:cNvSpPr>
          <p:nvPr>
            <p:ph type="title"/>
          </p:nvPr>
        </p:nvSpPr>
        <p:spPr>
          <a:xfrm>
            <a:off x="365232" y="413198"/>
            <a:ext cx="5845081" cy="515722"/>
          </a:xfrm>
        </p:spPr>
        <p:txBody>
          <a:bodyPr/>
          <a:lstStyle/>
          <a:p>
            <a:r>
              <a:rPr lang="en-US" dirty="0"/>
              <a:t>Object Detection</a:t>
            </a:r>
          </a:p>
        </p:txBody>
      </p:sp>
      <p:sp>
        <p:nvSpPr>
          <p:cNvPr id="5" name="Text Placeholder 4">
            <a:extLst>
              <a:ext uri="{FF2B5EF4-FFF2-40B4-BE49-F238E27FC236}">
                <a16:creationId xmlns:a16="http://schemas.microsoft.com/office/drawing/2014/main" id="{2F8E9D3F-F214-4972-942E-0ACBA059286C}"/>
              </a:ext>
            </a:extLst>
          </p:cNvPr>
          <p:cNvSpPr>
            <a:spLocks noGrp="1"/>
          </p:cNvSpPr>
          <p:nvPr>
            <p:ph type="body" sz="half" idx="2"/>
          </p:nvPr>
        </p:nvSpPr>
        <p:spPr>
          <a:xfrm>
            <a:off x="365232" y="1151646"/>
            <a:ext cx="4819327" cy="5436452"/>
          </a:xfrm>
        </p:spPr>
        <p:txBody>
          <a:bodyPr>
            <a:normAutofit lnSpcReduction="10000"/>
          </a:bodyPr>
          <a:lstStyle/>
          <a:p>
            <a:r>
              <a:rPr lang="en-US" sz="2400" dirty="0"/>
              <a:t>First the model had to be trained to see the different sides of the wheelchair. The model had to trained to come to the user through a hand gesture.</a:t>
            </a:r>
          </a:p>
          <a:p>
            <a:r>
              <a:rPr lang="en-US" sz="2400" dirty="0"/>
              <a:t>The images then go through steps:</a:t>
            </a:r>
          </a:p>
          <a:p>
            <a:pPr marL="342900" indent="-342900">
              <a:buFont typeface="Courier New" panose="02070309020205020404" pitchFamily="49" charset="0"/>
              <a:buChar char="o"/>
            </a:pPr>
            <a:r>
              <a:rPr lang="en-US" sz="2400" dirty="0"/>
              <a:t>Labelling</a:t>
            </a:r>
          </a:p>
          <a:p>
            <a:pPr marL="342900" indent="-342900">
              <a:buFont typeface="Courier New" panose="02070309020205020404" pitchFamily="49" charset="0"/>
              <a:buChar char="o"/>
            </a:pPr>
            <a:r>
              <a:rPr lang="en-US" sz="2400" dirty="0"/>
              <a:t>Machine Learning</a:t>
            </a:r>
          </a:p>
          <a:p>
            <a:pPr marL="800100" lvl="1" indent="-342900">
              <a:buFont typeface="Courier New" panose="02070309020205020404" pitchFamily="49" charset="0"/>
              <a:buChar char="o"/>
            </a:pPr>
            <a:r>
              <a:rPr lang="en-US" sz="1600" dirty="0"/>
              <a:t>Running 4 Different Detections</a:t>
            </a:r>
          </a:p>
          <a:p>
            <a:pPr marL="800100" lvl="1" indent="-342900">
              <a:buFont typeface="Courier New" panose="02070309020205020404" pitchFamily="49" charset="0"/>
              <a:buChar char="o"/>
            </a:pPr>
            <a:r>
              <a:rPr lang="en-US" sz="1600" dirty="0"/>
              <a:t>Ran the Machine Learning Software through 3000 steps</a:t>
            </a:r>
          </a:p>
          <a:p>
            <a:pPr marL="342900" indent="-342900">
              <a:buFont typeface="Courier New" panose="02070309020205020404" pitchFamily="49" charset="0"/>
              <a:buChar char="o"/>
            </a:pPr>
            <a:r>
              <a:rPr lang="en-US" sz="2400" dirty="0"/>
              <a:t>Testing</a:t>
            </a:r>
          </a:p>
          <a:p>
            <a:endParaRPr lang="en-US" dirty="0"/>
          </a:p>
          <a:p>
            <a:pPr marL="342900" indent="-342900">
              <a:buFont typeface="Courier New" panose="02070309020205020404" pitchFamily="49" charset="0"/>
              <a:buChar char="o"/>
            </a:pPr>
            <a:endParaRPr lang="en-US" dirty="0"/>
          </a:p>
          <a:p>
            <a:endParaRPr lang="en-US" dirty="0"/>
          </a:p>
          <a:p>
            <a:endParaRPr lang="en-US" dirty="0"/>
          </a:p>
        </p:txBody>
      </p:sp>
      <p:pic>
        <p:nvPicPr>
          <p:cNvPr id="7" name="Picture 6" descr="A picture containing blue, floor, indoor&#10;&#10;Description automatically generated">
            <a:extLst>
              <a:ext uri="{FF2B5EF4-FFF2-40B4-BE49-F238E27FC236}">
                <a16:creationId xmlns:a16="http://schemas.microsoft.com/office/drawing/2014/main" id="{A3445ABF-710E-470A-9CD4-137A5AB87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015" y="1350527"/>
            <a:ext cx="1608523" cy="1346201"/>
          </a:xfrm>
          <a:prstGeom prst="rect">
            <a:avLst/>
          </a:prstGeom>
          <a:ln w="38100">
            <a:solidFill>
              <a:schemeClr val="bg1"/>
            </a:solidFill>
          </a:ln>
        </p:spPr>
      </p:pic>
      <p:pic>
        <p:nvPicPr>
          <p:cNvPr id="9" name="Picture 8" descr="A picture containing text, envelope, businesscard&#10;&#10;Description automatically generated">
            <a:extLst>
              <a:ext uri="{FF2B5EF4-FFF2-40B4-BE49-F238E27FC236}">
                <a16:creationId xmlns:a16="http://schemas.microsoft.com/office/drawing/2014/main" id="{0F025FAD-B6DB-4BEA-A4E7-7F36E0CF1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276" y="1350527"/>
            <a:ext cx="1601978" cy="1346200"/>
          </a:xfrm>
          <a:prstGeom prst="rect">
            <a:avLst/>
          </a:prstGeom>
          <a:ln w="38100">
            <a:solidFill>
              <a:schemeClr val="bg1"/>
            </a:solidFill>
          </a:ln>
        </p:spPr>
      </p:pic>
      <p:pic>
        <p:nvPicPr>
          <p:cNvPr id="13" name="Picture 12" descr="A picture containing text, floor, indoor&#10;&#10;Description automatically generated">
            <a:extLst>
              <a:ext uri="{FF2B5EF4-FFF2-40B4-BE49-F238E27FC236}">
                <a16:creationId xmlns:a16="http://schemas.microsoft.com/office/drawing/2014/main" id="{9961FD76-7884-469D-8256-6DD9B5164D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3992" y="1321567"/>
            <a:ext cx="1506860" cy="1404120"/>
          </a:xfrm>
          <a:prstGeom prst="rect">
            <a:avLst/>
          </a:prstGeom>
          <a:ln w="38100">
            <a:solidFill>
              <a:schemeClr val="bg1"/>
            </a:solidFill>
          </a:ln>
        </p:spPr>
      </p:pic>
      <p:sp>
        <p:nvSpPr>
          <p:cNvPr id="14" name="Title 1">
            <a:extLst>
              <a:ext uri="{FF2B5EF4-FFF2-40B4-BE49-F238E27FC236}">
                <a16:creationId xmlns:a16="http://schemas.microsoft.com/office/drawing/2014/main" id="{0ED3BB44-C73D-4D03-A66B-AD75DCAAD26E}"/>
              </a:ext>
            </a:extLst>
          </p:cNvPr>
          <p:cNvSpPr txBox="1">
            <a:spLocks/>
          </p:cNvSpPr>
          <p:nvPr/>
        </p:nvSpPr>
        <p:spPr>
          <a:xfrm>
            <a:off x="7537141" y="567354"/>
            <a:ext cx="2574526" cy="515722"/>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u="sng" dirty="0"/>
              <a:t>Labelling</a:t>
            </a:r>
          </a:p>
        </p:txBody>
      </p:sp>
      <p:pic>
        <p:nvPicPr>
          <p:cNvPr id="16" name="Picture 15">
            <a:extLst>
              <a:ext uri="{FF2B5EF4-FFF2-40B4-BE49-F238E27FC236}">
                <a16:creationId xmlns:a16="http://schemas.microsoft.com/office/drawing/2014/main" id="{529AA1F6-B997-40CB-B733-E0242C0E5B0B}"/>
              </a:ext>
            </a:extLst>
          </p:cNvPr>
          <p:cNvPicPr>
            <a:picLocks noChangeAspect="1"/>
          </p:cNvPicPr>
          <p:nvPr/>
        </p:nvPicPr>
        <p:blipFill>
          <a:blip r:embed="rId5"/>
          <a:stretch>
            <a:fillRect/>
          </a:stretch>
        </p:blipFill>
        <p:spPr>
          <a:xfrm>
            <a:off x="5343652" y="3869872"/>
            <a:ext cx="3332683" cy="2592841"/>
          </a:xfrm>
          <a:prstGeom prst="rect">
            <a:avLst/>
          </a:prstGeom>
          <a:ln w="38100">
            <a:solidFill>
              <a:schemeClr val="bg1"/>
            </a:solidFill>
          </a:ln>
        </p:spPr>
      </p:pic>
      <p:pic>
        <p:nvPicPr>
          <p:cNvPr id="18" name="Picture 17">
            <a:extLst>
              <a:ext uri="{FF2B5EF4-FFF2-40B4-BE49-F238E27FC236}">
                <a16:creationId xmlns:a16="http://schemas.microsoft.com/office/drawing/2014/main" id="{77A491E5-5B2A-43E8-9E7B-5815ADDF8B02}"/>
              </a:ext>
            </a:extLst>
          </p:cNvPr>
          <p:cNvPicPr>
            <a:picLocks noChangeAspect="1"/>
          </p:cNvPicPr>
          <p:nvPr/>
        </p:nvPicPr>
        <p:blipFill>
          <a:blip r:embed="rId6"/>
          <a:stretch>
            <a:fillRect/>
          </a:stretch>
        </p:blipFill>
        <p:spPr>
          <a:xfrm>
            <a:off x="9005084" y="4079500"/>
            <a:ext cx="2923859" cy="2173586"/>
          </a:xfrm>
          <a:prstGeom prst="rect">
            <a:avLst/>
          </a:prstGeom>
          <a:ln w="38100">
            <a:solidFill>
              <a:schemeClr val="bg1"/>
            </a:solidFill>
          </a:ln>
        </p:spPr>
      </p:pic>
      <p:sp>
        <p:nvSpPr>
          <p:cNvPr id="19" name="Title 1">
            <a:extLst>
              <a:ext uri="{FF2B5EF4-FFF2-40B4-BE49-F238E27FC236}">
                <a16:creationId xmlns:a16="http://schemas.microsoft.com/office/drawing/2014/main" id="{FE66F846-6E41-4570-B7F0-6D59F64CEA05}"/>
              </a:ext>
            </a:extLst>
          </p:cNvPr>
          <p:cNvSpPr txBox="1">
            <a:spLocks/>
          </p:cNvSpPr>
          <p:nvPr/>
        </p:nvSpPr>
        <p:spPr>
          <a:xfrm>
            <a:off x="5994801" y="3171139"/>
            <a:ext cx="5910927" cy="515722"/>
          </a:xfrm>
          <a:prstGeom prst="rect">
            <a:avLst/>
          </a:prstGeom>
        </p:spPr>
        <p:txBody>
          <a:bodyPr vert="horz" lIns="0" tIns="0" rIns="0" bIns="0" rtlCol="0" anchor="t" anchorCtr="0">
            <a:normAutofit fontScale="92500"/>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u="sng" dirty="0"/>
              <a:t>Machine Learning Data</a:t>
            </a:r>
          </a:p>
        </p:txBody>
      </p:sp>
    </p:spTree>
    <p:extLst>
      <p:ext uri="{BB962C8B-B14F-4D97-AF65-F5344CB8AC3E}">
        <p14:creationId xmlns:p14="http://schemas.microsoft.com/office/powerpoint/2010/main" val="273684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1F90F-8F5B-4717-A6B7-A67A7612A77C}"/>
              </a:ext>
            </a:extLst>
          </p:cNvPr>
          <p:cNvSpPr>
            <a:spLocks noGrp="1"/>
          </p:cNvSpPr>
          <p:nvPr>
            <p:ph type="title"/>
          </p:nvPr>
        </p:nvSpPr>
        <p:spPr>
          <a:xfrm>
            <a:off x="449186" y="665009"/>
            <a:ext cx="7096834" cy="586742"/>
          </a:xfrm>
        </p:spPr>
        <p:txBody>
          <a:bodyPr/>
          <a:lstStyle/>
          <a:p>
            <a:r>
              <a:rPr lang="en-US" dirty="0"/>
              <a:t>Object Detection Pt. 2</a:t>
            </a:r>
          </a:p>
        </p:txBody>
      </p:sp>
      <p:pic>
        <p:nvPicPr>
          <p:cNvPr id="6" name="Picture 5" descr="A picture containing text, indoor, person&#10;&#10;Description automatically generated">
            <a:extLst>
              <a:ext uri="{FF2B5EF4-FFF2-40B4-BE49-F238E27FC236}">
                <a16:creationId xmlns:a16="http://schemas.microsoft.com/office/drawing/2014/main" id="{B6CDECAB-F85A-42D8-AE9C-ACCA3195D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86" y="1452880"/>
            <a:ext cx="5030565" cy="2221230"/>
          </a:xfrm>
          <a:prstGeom prst="rect">
            <a:avLst/>
          </a:prstGeom>
          <a:ln w="38100">
            <a:solidFill>
              <a:schemeClr val="bg1"/>
            </a:solidFill>
          </a:ln>
        </p:spPr>
      </p:pic>
      <p:pic>
        <p:nvPicPr>
          <p:cNvPr id="8" name="Picture 7" descr="A picture containing indoor&#10;&#10;Description automatically generated">
            <a:extLst>
              <a:ext uri="{FF2B5EF4-FFF2-40B4-BE49-F238E27FC236}">
                <a16:creationId xmlns:a16="http://schemas.microsoft.com/office/drawing/2014/main" id="{863AADF4-431C-4536-84C7-506015539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01" y="3781857"/>
            <a:ext cx="4905134" cy="2891358"/>
          </a:xfrm>
          <a:prstGeom prst="rect">
            <a:avLst/>
          </a:prstGeom>
          <a:ln w="38100">
            <a:solidFill>
              <a:schemeClr val="bg1"/>
            </a:solidFill>
          </a:ln>
        </p:spPr>
      </p:pic>
      <p:pic>
        <p:nvPicPr>
          <p:cNvPr id="10" name="Picture 9" descr="A picture containing text, indoor&#10;&#10;Description automatically generated">
            <a:extLst>
              <a:ext uri="{FF2B5EF4-FFF2-40B4-BE49-F238E27FC236}">
                <a16:creationId xmlns:a16="http://schemas.microsoft.com/office/drawing/2014/main" id="{E795CAD3-7BCF-476B-B6B1-8DAABE095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070" y="1251751"/>
            <a:ext cx="3869690" cy="2278633"/>
          </a:xfrm>
          <a:prstGeom prst="rect">
            <a:avLst/>
          </a:prstGeom>
          <a:ln w="38100">
            <a:solidFill>
              <a:schemeClr val="bg1"/>
            </a:solidFill>
          </a:ln>
        </p:spPr>
      </p:pic>
      <p:pic>
        <p:nvPicPr>
          <p:cNvPr id="12" name="Picture 11" descr="A bicycle in a garage&#10;&#10;Description automatically generated with medium confidence">
            <a:extLst>
              <a:ext uri="{FF2B5EF4-FFF2-40B4-BE49-F238E27FC236}">
                <a16:creationId xmlns:a16="http://schemas.microsoft.com/office/drawing/2014/main" id="{F47C02D2-EE2C-44D5-885C-744AF0C8C0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728286"/>
            <a:ext cx="5059014" cy="2944929"/>
          </a:xfrm>
          <a:prstGeom prst="rect">
            <a:avLst/>
          </a:prstGeom>
          <a:ln w="38100">
            <a:solidFill>
              <a:schemeClr val="bg1"/>
            </a:solidFill>
          </a:ln>
        </p:spPr>
      </p:pic>
    </p:spTree>
    <p:extLst>
      <p:ext uri="{BB962C8B-B14F-4D97-AF65-F5344CB8AC3E}">
        <p14:creationId xmlns:p14="http://schemas.microsoft.com/office/powerpoint/2010/main" val="1543985006"/>
      </p:ext>
    </p:extLst>
  </p:cSld>
  <p:clrMapOvr>
    <a:masterClrMapping/>
  </p:clrMapOvr>
</p:sld>
</file>

<file path=ppt/theme/theme1.xml><?xml version="1.0" encoding="utf-8"?>
<a:theme xmlns:a="http://schemas.openxmlformats.org/drawingml/2006/main" name="LeafVTI">
  <a:themeElements>
    <a:clrScheme name="AnalogousFromLightSeedLeftStep">
      <a:dk1>
        <a:srgbClr val="000000"/>
      </a:dk1>
      <a:lt1>
        <a:srgbClr val="FFFFFF"/>
      </a:lt1>
      <a:dk2>
        <a:srgbClr val="243441"/>
      </a:dk2>
      <a:lt2>
        <a:srgbClr val="E8E7E2"/>
      </a:lt2>
      <a:accent1>
        <a:srgbClr val="969DC6"/>
      </a:accent1>
      <a:accent2>
        <a:srgbClr val="7FA0BA"/>
      </a:accent2>
      <a:accent3>
        <a:srgbClr val="82ABAC"/>
      </a:accent3>
      <a:accent4>
        <a:srgbClr val="76AD98"/>
      </a:accent4>
      <a:accent5>
        <a:srgbClr val="84AE8C"/>
      </a:accent5>
      <a:accent6>
        <a:srgbClr val="85B078"/>
      </a:accent6>
      <a:hlink>
        <a:srgbClr val="8B8354"/>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957</Words>
  <Application>Microsoft Office PowerPoint</Application>
  <PresentationFormat>Widescreen</PresentationFormat>
  <Paragraphs>95</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 Light</vt:lpstr>
      <vt:lpstr>Calibri</vt:lpstr>
      <vt:lpstr>Courier New</vt:lpstr>
      <vt:lpstr>Rockwell Nova Light</vt:lpstr>
      <vt:lpstr>Wingdings</vt:lpstr>
      <vt:lpstr>LeafVTI</vt:lpstr>
      <vt:lpstr>Handicap Helper</vt:lpstr>
      <vt:lpstr>Background and Motivations</vt:lpstr>
      <vt:lpstr>The solution</vt:lpstr>
      <vt:lpstr>Major parts purchased</vt:lpstr>
      <vt:lpstr>Project Breakdown</vt:lpstr>
      <vt:lpstr>How it works</vt:lpstr>
      <vt:lpstr>Different Functions</vt:lpstr>
      <vt:lpstr>Object Detection</vt:lpstr>
      <vt:lpstr>Object Detection Pt. 2</vt:lpstr>
      <vt:lpstr>Schematics and design</vt:lpstr>
      <vt:lpstr>Chassis Design</vt:lpstr>
      <vt:lpstr>Final Prototype </vt:lpstr>
      <vt:lpstr>Demo Video</vt:lpstr>
      <vt:lpstr>Future Improvements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Handicap Helper</dc:title>
  <dc:creator>Nathan Pina</dc:creator>
  <cp:lastModifiedBy>Gabriel Gabonia</cp:lastModifiedBy>
  <cp:revision>17</cp:revision>
  <dcterms:created xsi:type="dcterms:W3CDTF">2021-11-27T00:37:47Z</dcterms:created>
  <dcterms:modified xsi:type="dcterms:W3CDTF">2021-12-10T22:44:20Z</dcterms:modified>
</cp:coreProperties>
</file>